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8" r:id="rId33"/>
    <p:sldId id="279" r:id="rId34"/>
    <p:sldId id="291" r:id="rId35"/>
    <p:sldId id="280" r:id="rId36"/>
    <p:sldId id="2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>
        <p:scale>
          <a:sx n="90" d="100"/>
          <a:sy n="90" d="100"/>
        </p:scale>
        <p:origin x="8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9B85-6B7A-E840-9D82-F0A7D535EC55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8252-5102-C144-BE1C-3662E560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08252-5102-C144-BE1C-3662E5601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08252-5102-C144-BE1C-3662E56018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No. It will introduce high overhead;</a:t>
            </a:r>
            <a:r>
              <a:rPr lang="en-US" baseline="0" dirty="0" smtClean="0"/>
              <a:t> and the composition may negate other’s defenses.</a:t>
            </a:r>
          </a:p>
          <a:p>
            <a:pPr marL="228600" indent="-228600">
              <a:buAutoNum type="arabicPeriod"/>
            </a:pPr>
            <a:r>
              <a:rPr lang="en-US" dirty="0" smtClean="0"/>
              <a:t>Data-flow and control flow</a:t>
            </a:r>
          </a:p>
          <a:p>
            <a:pPr marL="228600" indent="-228600">
              <a:buAutoNum type="arabicPeriod"/>
            </a:pPr>
            <a:r>
              <a:rPr lang="en-US" dirty="0" smtClean="0"/>
              <a:t>Non-digital channels,</a:t>
            </a:r>
            <a:r>
              <a:rPr lang="en-US" baseline="0" dirty="0" smtClean="0"/>
              <a:t> like the analog channel;</a:t>
            </a:r>
          </a:p>
          <a:p>
            <a:pPr marL="0" indent="0">
              <a:buNone/>
            </a:pPr>
            <a:r>
              <a:rPr lang="en-US" baseline="0" dirty="0" smtClean="0"/>
              <a:t>     cannot obfuscate lib calls or system calls</a:t>
            </a:r>
          </a:p>
          <a:p>
            <a:pPr marL="0" indent="0">
              <a:buNone/>
            </a:pPr>
            <a:r>
              <a:rPr lang="en-US" baseline="0" dirty="0" smtClean="0"/>
              <a:t>     cannot obfuscate all language features of </a:t>
            </a:r>
            <a:r>
              <a:rPr lang="en-US" baseline="0" smtClean="0"/>
              <a:t>C99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08252-5102-C144-BE1C-3662E56018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3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3710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11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1656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164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5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359" y="1132115"/>
            <a:ext cx="10472783" cy="2804958"/>
          </a:xfrm>
        </p:spPr>
        <p:txBody>
          <a:bodyPr>
            <a:normAutofit/>
          </a:bodyPr>
          <a:lstStyle/>
          <a:p>
            <a:r>
              <a:rPr lang="en-US" sz="5400" cap="none" dirty="0" smtClean="0"/>
              <a:t>Raccoon: Closing Digital Side-Channels </a:t>
            </a:r>
            <a:r>
              <a:rPr lang="en-US" sz="5400" cap="none" smtClean="0"/>
              <a:t>through Obfuscated Execution</a:t>
            </a:r>
            <a:endParaRPr lang="en-US" sz="5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930" y="4445072"/>
            <a:ext cx="7891272" cy="1418699"/>
          </a:xfrm>
        </p:spPr>
        <p:txBody>
          <a:bodyPr>
            <a:normAutofit/>
          </a:bodyPr>
          <a:lstStyle/>
          <a:p>
            <a:r>
              <a:rPr lang="en-US" dirty="0" smtClean="0"/>
              <a:t>Author: </a:t>
            </a:r>
            <a:r>
              <a:rPr lang="en-US" dirty="0" err="1" smtClean="0"/>
              <a:t>Ashay</a:t>
            </a:r>
            <a:r>
              <a:rPr lang="en-US" dirty="0" smtClean="0"/>
              <a:t> </a:t>
            </a:r>
            <a:r>
              <a:rPr lang="en-US" dirty="0" err="1" smtClean="0"/>
              <a:t>Rane</a:t>
            </a:r>
            <a:r>
              <a:rPr lang="en-US" dirty="0" smtClean="0"/>
              <a:t>, Calvin Lin, </a:t>
            </a:r>
            <a:r>
              <a:rPr lang="en-US" dirty="0" err="1" smtClean="0"/>
              <a:t>Mohit</a:t>
            </a:r>
            <a:r>
              <a:rPr lang="en-US" dirty="0" smtClean="0"/>
              <a:t> Tiwari</a:t>
            </a:r>
          </a:p>
          <a:p>
            <a:endParaRPr lang="en-US" dirty="0" smtClean="0"/>
          </a:p>
          <a:p>
            <a:r>
              <a:rPr lang="en-US" dirty="0" smtClean="0"/>
              <a:t>Presenter: Rongdong Chai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16" y="3556072"/>
            <a:ext cx="5283084" cy="33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assumption:</a:t>
            </a:r>
          </a:p>
          <a:p>
            <a:pPr marL="0" indent="0">
              <a:buNone/>
            </a:pPr>
            <a:r>
              <a:rPr lang="en-US" dirty="0"/>
              <a:t>The adversary can run malicious applications on the same OS/hardware as the victim’s application</a:t>
            </a:r>
          </a:p>
          <a:p>
            <a:pPr marL="0" indent="0">
              <a:buNone/>
            </a:pPr>
            <a:r>
              <a:rPr lang="en-US" dirty="0"/>
              <a:t>Malicious applications can probe the victim application’s run-time statistics exposed by the OS</a:t>
            </a:r>
          </a:p>
          <a:p>
            <a:pPr marL="0" indent="0">
              <a:buNone/>
            </a:pPr>
            <a:r>
              <a:rPr lang="en-US" dirty="0"/>
              <a:t>OS is trusted</a:t>
            </a:r>
          </a:p>
          <a:p>
            <a:pPr marL="0" indent="0">
              <a:buNone/>
            </a:pPr>
            <a:r>
              <a:rPr lang="en-US" dirty="0" smtClean="0"/>
              <a:t>The input program is free of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Guarantees:</a:t>
            </a:r>
          </a:p>
          <a:p>
            <a:pPr marL="0" indent="0">
              <a:buNone/>
            </a:pPr>
            <a:r>
              <a:rPr lang="en-US" dirty="0" smtClean="0"/>
              <a:t>An adversary monitoring the digital signals of the processor chip cannot differentiate between the real path and the decoy execution</a:t>
            </a:r>
          </a:p>
          <a:p>
            <a:pPr marL="0" indent="0">
              <a:buNone/>
            </a:pPr>
            <a:r>
              <a:rPr lang="en-US" dirty="0" smtClean="0"/>
              <a:t>Raccoon guarantees its obfuscation steps will not introduce new program bugs or crashes</a:t>
            </a:r>
          </a:p>
          <a:p>
            <a:pPr marL="0" indent="0">
              <a:buNone/>
            </a:pPr>
            <a:r>
              <a:rPr lang="en-US" dirty="0" smtClean="0"/>
              <a:t>Raccoon’s code transformations respect the original program’s control and data dependences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74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properties:</a:t>
            </a:r>
          </a:p>
          <a:p>
            <a:pPr lvl="1"/>
            <a:r>
              <a:rPr lang="en-US" sz="2000" dirty="0" smtClean="0"/>
              <a:t>Property 1: Both real and decoy paths execute actual program instructions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Property 2: Both real and decoy paths are allowed to update </a:t>
            </a:r>
            <a:r>
              <a:rPr lang="en-US" sz="2000" dirty="0" err="1" smtClean="0"/>
              <a:t>memroy</a:t>
            </a: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418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95999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store operation:</a:t>
            </a:r>
          </a:p>
          <a:p>
            <a:pPr lvl="1"/>
            <a:r>
              <a:rPr lang="en-US" dirty="0" smtClean="0"/>
              <a:t>This instruction accepts a condition code, a source operand and a destination operand.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56" y="3113314"/>
            <a:ext cx="6431091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Taint Analysis:</a:t>
            </a:r>
          </a:p>
          <a:p>
            <a:pPr lvl="1"/>
            <a:r>
              <a:rPr lang="en-US" sz="2000" dirty="0" smtClean="0"/>
              <a:t>Raccoon requires users to annotate secret variables using the __attribute__ construct</a:t>
            </a:r>
          </a:p>
          <a:p>
            <a:pPr lvl="1"/>
            <a:r>
              <a:rPr lang="en-US" sz="2000" dirty="0" smtClean="0"/>
              <a:t>Raccoon propagates taint across both implicit and </a:t>
            </a:r>
            <a:r>
              <a:rPr lang="en-US" sz="2000" dirty="0" err="1" smtClean="0"/>
              <a:t>explict</a:t>
            </a:r>
            <a:r>
              <a:rPr lang="en-US" sz="2000" dirty="0" smtClean="0"/>
              <a:t> flow edges</a:t>
            </a:r>
          </a:p>
          <a:p>
            <a:pPr lvl="1"/>
            <a:r>
              <a:rPr lang="en-US" sz="2000" dirty="0" smtClean="0"/>
              <a:t>The result is a list of memory accesses and branch statements that must be obfuscated to protect privacy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73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Transaction Management:</a:t>
            </a:r>
          </a:p>
          <a:p>
            <a:pPr lvl="1"/>
            <a:r>
              <a:rPr lang="en-US" sz="2000" dirty="0" smtClean="0"/>
              <a:t>Raccoon executes each branch of an obfuscated if-statement in a transaction</a:t>
            </a:r>
          </a:p>
          <a:p>
            <a:pPr lvl="1"/>
            <a:r>
              <a:rPr lang="en-US" sz="2000" dirty="0" smtClean="0"/>
              <a:t>Buffer </a:t>
            </a:r>
            <a:r>
              <a:rPr lang="en-US" sz="2000" i="1" dirty="0" smtClean="0"/>
              <a:t>load</a:t>
            </a:r>
            <a:r>
              <a:rPr lang="en-US" sz="2000" dirty="0" smtClean="0"/>
              <a:t> and </a:t>
            </a:r>
            <a:r>
              <a:rPr lang="en-US" sz="2000" i="1" dirty="0" smtClean="0"/>
              <a:t>store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At compile time, Raccoon transforms load and store operations so that they will be serviced from the transaction buffers</a:t>
            </a:r>
          </a:p>
          <a:p>
            <a:pPr lvl="1"/>
            <a:r>
              <a:rPr lang="en-US" sz="2000" dirty="0" smtClean="0"/>
              <a:t>Load and store appear in non-obfuscated code do not use the transaction buffers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77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" y="1905000"/>
            <a:ext cx="6243352" cy="458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64" y="1905000"/>
            <a:ext cx="5654034" cy="4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Control-Flow Obfuscation:</a:t>
            </a:r>
          </a:p>
          <a:p>
            <a:pPr lvl="1"/>
            <a:r>
              <a:rPr lang="en-US" dirty="0" smtClean="0"/>
              <a:t>Perturbing the branch outcome</a:t>
            </a:r>
          </a:p>
          <a:p>
            <a:pPr lvl="1"/>
            <a:r>
              <a:rPr lang="en-US" dirty="0" smtClean="0"/>
              <a:t>Bringing execution control back from the end of if-statement to the start of it so that the execution can follow along the unexplored path</a:t>
            </a:r>
          </a:p>
          <a:p>
            <a:pPr lvl="1"/>
            <a:r>
              <a:rPr lang="en-US" dirty="0" smtClean="0"/>
              <a:t>Ensuring that memory updates along decoy path don’t alter non-transactional memory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8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of </a:t>
            </a:r>
            <a:r>
              <a:rPr lang="en-US" dirty="0" err="1" smtClean="0"/>
              <a:t>setjmp</a:t>
            </a:r>
            <a:r>
              <a:rPr lang="en-US" dirty="0" smtClean="0"/>
              <a:t>() and </a:t>
            </a:r>
            <a:r>
              <a:rPr lang="en-US" dirty="0" err="1" smtClean="0"/>
              <a:t>longjmp</a:t>
            </a:r>
            <a:r>
              <a:rPr lang="en-US" dirty="0" smtClean="0"/>
              <a:t>() Operations:</a:t>
            </a:r>
          </a:p>
          <a:p>
            <a:pPr lvl="1"/>
            <a:r>
              <a:rPr lang="en-US" dirty="0" smtClean="0"/>
              <a:t>Safe &lt;- runtime system doesn’t destroy the activation record of the caller of </a:t>
            </a:r>
            <a:r>
              <a:rPr lang="en-US" dirty="0" err="1" smtClean="0"/>
              <a:t>setjmp</a:t>
            </a:r>
            <a:r>
              <a:rPr lang="en-US" dirty="0" smtClean="0"/>
              <a:t>() prior to calling </a:t>
            </a:r>
            <a:r>
              <a:rPr lang="en-US" dirty="0" err="1" smtClean="0"/>
              <a:t>longjmp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Raccoon copies the stack contents along with the register state and restores the stack before calling </a:t>
            </a:r>
            <a:r>
              <a:rPr lang="en-US" dirty="0" err="1" smtClean="0"/>
              <a:t>longjmp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Manipulate the stack using C macros and global variables to avoid perturbing the stack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898" y="1422400"/>
            <a:ext cx="8915400" cy="3777622"/>
          </a:xfrm>
        </p:spPr>
        <p:txBody>
          <a:bodyPr/>
          <a:lstStyle/>
          <a:p>
            <a:r>
              <a:rPr lang="en-US" dirty="0" smtClean="0"/>
              <a:t>Side-Channel Attacks:</a:t>
            </a:r>
          </a:p>
          <a:p>
            <a:pPr marL="0" indent="0">
              <a:buNone/>
            </a:pPr>
            <a:r>
              <a:rPr lang="en-US" dirty="0" smtClean="0"/>
              <a:t>By observing the program’s execution at OS level, architecture level or physical hardware.</a:t>
            </a:r>
          </a:p>
          <a:p>
            <a:r>
              <a:rPr lang="en-US" dirty="0" smtClean="0"/>
              <a:t>E.g.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24" y="2703290"/>
            <a:ext cx="6130161" cy="41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Obfuscating Nested Branches:</a:t>
            </a:r>
          </a:p>
          <a:p>
            <a:pPr lvl="1"/>
            <a:r>
              <a:rPr lang="en-US" sz="2000" dirty="0" smtClean="0"/>
              <a:t>Maintaining a stack of transaction buffers that mimics the nesting of transactions</a:t>
            </a:r>
          </a:p>
          <a:p>
            <a:pPr lvl="1"/>
            <a:r>
              <a:rPr lang="en-US" sz="2000" dirty="0" smtClean="0"/>
              <a:t>Raccoon can determine whether to commit the results or to store them temporarily in the transaction buffer at the beginning of the transaction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80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5942"/>
            <a:ext cx="8915400" cy="5152571"/>
          </a:xfrm>
        </p:spPr>
        <p:txBody>
          <a:bodyPr/>
          <a:lstStyle/>
          <a:p>
            <a:r>
              <a:rPr lang="en-US" dirty="0" smtClean="0"/>
              <a:t>Software Path ORAM</a:t>
            </a:r>
          </a:p>
          <a:p>
            <a:pPr lvl="1"/>
            <a:r>
              <a:rPr lang="en-US" dirty="0" smtClean="0"/>
              <a:t>Processors don’t have a trusted </a:t>
            </a:r>
            <a:r>
              <a:rPr lang="en-US" dirty="0" err="1" smtClean="0"/>
              <a:t>memor</a:t>
            </a:r>
            <a:r>
              <a:rPr lang="en-US" dirty="0" smtClean="0"/>
              <a:t> for implementing the stash</a:t>
            </a:r>
          </a:p>
          <a:p>
            <a:pPr lvl="1"/>
            <a:r>
              <a:rPr lang="en-US" dirty="0" smtClean="0"/>
              <a:t>Raccoon implements both recursive and non-recursive versions of Path ORAM</a:t>
            </a:r>
          </a:p>
          <a:p>
            <a:r>
              <a:rPr lang="en-US" dirty="0" smtClean="0"/>
              <a:t>Limiting Termination Channel Leaks</a:t>
            </a:r>
          </a:p>
          <a:p>
            <a:pPr lvl="1"/>
            <a:r>
              <a:rPr lang="en-US" dirty="0" smtClean="0"/>
              <a:t>By executing instructions along decoy paths, Raccoon may operate on incorrect values</a:t>
            </a:r>
          </a:p>
          <a:p>
            <a:pPr lvl="1"/>
            <a:r>
              <a:rPr lang="en-US" dirty="0" smtClean="0"/>
              <a:t>To avoid, raccoon prevents the program from terminating abnormally due to exceptions</a:t>
            </a:r>
          </a:p>
          <a:p>
            <a:pPr lvl="1"/>
            <a:r>
              <a:rPr lang="en-US" dirty="0" smtClean="0"/>
              <a:t>Instrument the operation so that it obliviously using </a:t>
            </a:r>
            <a:r>
              <a:rPr lang="en-US" dirty="0" err="1" smtClean="0"/>
              <a:t>cmov</a:t>
            </a:r>
            <a:r>
              <a:rPr lang="en-US" dirty="0" smtClean="0"/>
              <a:t> replaces the divisor with a non-zero value.</a:t>
            </a:r>
          </a:p>
          <a:p>
            <a:pPr lvl="1"/>
            <a:r>
              <a:rPr lang="en-US" dirty="0" smtClean="0"/>
              <a:t>Disable floating point exceptions using </a:t>
            </a:r>
            <a:r>
              <a:rPr lang="en-US" dirty="0" err="1" smtClean="0"/>
              <a:t>fedisableexcept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To ensure that the execution of decoy paths does not crash the program, Raccoon patches unsafe operations</a:t>
            </a:r>
          </a:p>
        </p:txBody>
      </p:sp>
    </p:spTree>
    <p:extLst>
      <p:ext uri="{BB962C8B-B14F-4D97-AF65-F5344CB8AC3E}">
        <p14:creationId xmlns:p14="http://schemas.microsoft.com/office/powerpoint/2010/main" val="90574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3038"/>
            <a:ext cx="8915400" cy="5414962"/>
          </a:xfrm>
        </p:spPr>
        <p:txBody>
          <a:bodyPr>
            <a:normAutofit/>
          </a:bodyPr>
          <a:lstStyle/>
          <a:p>
            <a:r>
              <a:rPr lang="en-US" dirty="0" smtClean="0"/>
              <a:t>Putting together</a:t>
            </a:r>
          </a:p>
          <a:p>
            <a:r>
              <a:rPr lang="en-US" dirty="0" smtClean="0"/>
              <a:t>At runtime, the transformed code executes the following steps: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. Line 7 streams over the array and uses ORAM </a:t>
            </a:r>
            <a:r>
              <a:rPr lang="en-US" dirty="0" smtClean="0"/>
              <a:t>to load </a:t>
            </a:r>
            <a:r>
              <a:rPr lang="en-US" dirty="0"/>
              <a:t>a single element (identified by mid ) of the array.</a:t>
            </a:r>
          </a:p>
          <a:p>
            <a:pPr lvl="1"/>
            <a:r>
              <a:rPr lang="en-US" dirty="0"/>
              <a:t>2. Line 8 calculates the actual value of the </a:t>
            </a:r>
            <a:r>
              <a:rPr lang="en-US" dirty="0" smtClean="0"/>
              <a:t>branch predicate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3. The key to this obfuscation lies in the epilog</a:t>
            </a:r>
            <a:r>
              <a:rPr lang="en-US" dirty="0" smtClean="0"/>
              <a:t>() </a:t>
            </a:r>
            <a:r>
              <a:rPr lang="en-US" dirty="0"/>
              <a:t>function on line 15, which forces the </a:t>
            </a:r>
            <a:r>
              <a:rPr lang="en-US" dirty="0" smtClean="0"/>
              <a:t>transformed code </a:t>
            </a:r>
            <a:r>
              <a:rPr lang="en-US" dirty="0"/>
              <a:t>to execute twice. The first time this function </a:t>
            </a:r>
            <a:r>
              <a:rPr lang="en-US" dirty="0" smtClean="0"/>
              <a:t>is called</a:t>
            </a:r>
            <a:r>
              <a:rPr lang="en-US" dirty="0"/>
              <a:t>, it transfers control back to line 9. The </a:t>
            </a:r>
            <a:r>
              <a:rPr lang="en-US" dirty="0" smtClean="0"/>
              <a:t>second time </a:t>
            </a:r>
            <a:r>
              <a:rPr lang="en-US" dirty="0"/>
              <a:t>this function is called, it simply </a:t>
            </a:r>
            <a:r>
              <a:rPr lang="en-US" dirty="0" smtClean="0"/>
              <a:t>returns, and </a:t>
            </a:r>
            <a:r>
              <a:rPr lang="en-US" dirty="0"/>
              <a:t>program execution proceeds to other </a:t>
            </a:r>
            <a:r>
              <a:rPr lang="en-US" dirty="0" smtClean="0"/>
              <a:t>statements in </a:t>
            </a:r>
            <a:r>
              <a:rPr lang="en-US" dirty="0"/>
              <a:t>the user’s code.</a:t>
            </a:r>
          </a:p>
          <a:p>
            <a:pPr lvl="1"/>
            <a:r>
              <a:rPr lang="en-US" dirty="0"/>
              <a:t>4. Line 9 obfuscates the branch outcome. The </a:t>
            </a:r>
            <a:r>
              <a:rPr lang="en-US" dirty="0" smtClean="0"/>
              <a:t>first time </a:t>
            </a:r>
            <a:r>
              <a:rPr lang="en-US" dirty="0"/>
              <a:t>the obfuscate()  function returns, it stores </a:t>
            </a:r>
            <a:r>
              <a:rPr lang="en-US" dirty="0" smtClean="0"/>
              <a:t>0 in </a:t>
            </a:r>
            <a:r>
              <a:rPr lang="en-US" dirty="0"/>
              <a:t>r3 , and control is transferred to the statement </a:t>
            </a:r>
            <a:r>
              <a:rPr lang="en-US" dirty="0" smtClean="0"/>
              <a:t>at line </a:t>
            </a:r>
            <a:r>
              <a:rPr lang="en-US" dirty="0"/>
              <a:t>13, where the </a:t>
            </a:r>
            <a:r>
              <a:rPr lang="en-US" dirty="0" err="1"/>
              <a:t>tx</a:t>
            </a:r>
            <a:r>
              <a:rPr lang="en-US" dirty="0"/>
              <a:t> write()  function call </a:t>
            </a:r>
            <a:r>
              <a:rPr lang="en-US" dirty="0" smtClean="0"/>
              <a:t>updates the </a:t>
            </a:r>
            <a:r>
              <a:rPr lang="en-US" dirty="0"/>
              <a:t>transaction buffer. Non-transactional </a:t>
            </a:r>
            <a:r>
              <a:rPr lang="en-US" dirty="0" smtClean="0"/>
              <a:t>memory is </a:t>
            </a:r>
            <a:r>
              <a:rPr lang="en-US" dirty="0"/>
              <a:t>updated only if this path corresponds to the </a:t>
            </a:r>
            <a:r>
              <a:rPr lang="en-US" dirty="0" smtClean="0"/>
              <a:t>real Path. The </a:t>
            </a:r>
            <a:r>
              <a:rPr lang="en-US" dirty="0"/>
              <a:t>second time the obfuscate()  function </a:t>
            </a:r>
            <a:r>
              <a:rPr lang="en-US" dirty="0" smtClean="0"/>
              <a:t>returns, it </a:t>
            </a:r>
            <a:r>
              <a:rPr lang="en-US" dirty="0"/>
              <a:t>stores 1 in r3 , and control is transferred </a:t>
            </a:r>
            <a:r>
              <a:rPr lang="en-US" dirty="0" smtClean="0"/>
              <a:t>to </a:t>
            </a:r>
            <a:r>
              <a:rPr lang="en-US" dirty="0" err="1" smtClean="0"/>
              <a:t>thestatement</a:t>
            </a:r>
            <a:r>
              <a:rPr lang="en-US" dirty="0" smtClean="0"/>
              <a:t> </a:t>
            </a:r>
            <a:r>
              <a:rPr lang="en-US" dirty="0"/>
              <a:t>at line 11, again calling the </a:t>
            </a:r>
            <a:r>
              <a:rPr lang="en-US" dirty="0" err="1"/>
              <a:t>tx</a:t>
            </a:r>
            <a:r>
              <a:rPr lang="en-US" dirty="0"/>
              <a:t> write</a:t>
            </a:r>
            <a:r>
              <a:rPr lang="en-US" dirty="0" smtClean="0"/>
              <a:t>() function </a:t>
            </a:r>
            <a:r>
              <a:rPr lang="en-US" dirty="0"/>
              <a:t>to update the transaction buffer. </a:t>
            </a:r>
            <a:r>
              <a:rPr lang="en-US" dirty="0" err="1" smtClean="0"/>
              <a:t>Again,non</a:t>
            </a:r>
            <a:r>
              <a:rPr lang="en-US" dirty="0" smtClean="0"/>
              <a:t>-transactional </a:t>
            </a:r>
            <a:r>
              <a:rPr lang="en-US" dirty="0"/>
              <a:t>memory is </a:t>
            </a:r>
            <a:r>
              <a:rPr lang="en-US" dirty="0" err="1"/>
              <a:t>upd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Correctness of obfuscated data-flow:</a:t>
            </a:r>
          </a:p>
          <a:p>
            <a:pPr lvl="1"/>
            <a:r>
              <a:rPr lang="en-US" dirty="0" smtClean="0"/>
              <a:t>Store outside transaction, load inside transaction</a:t>
            </a:r>
          </a:p>
          <a:p>
            <a:pPr lvl="1"/>
            <a:r>
              <a:rPr lang="en-US" dirty="0" smtClean="0"/>
              <a:t>Store inside transaction, load inside transaction</a:t>
            </a:r>
          </a:p>
          <a:p>
            <a:pPr lvl="1"/>
            <a:r>
              <a:rPr lang="en-US" dirty="0" smtClean="0"/>
              <a:t>Store outside transaction, load outside transaction</a:t>
            </a:r>
          </a:p>
          <a:p>
            <a:pPr lvl="1"/>
            <a:r>
              <a:rPr lang="en-US" dirty="0" smtClean="0"/>
              <a:t>Store inside transaction, load outside transaction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Concealing Obfuscated Data-Flow</a:t>
            </a:r>
          </a:p>
          <a:p>
            <a:pPr lvl="1"/>
            <a:r>
              <a:rPr lang="en-US" dirty="0" smtClean="0"/>
              <a:t>Perform 2 store operations every transactional write</a:t>
            </a:r>
          </a:p>
          <a:p>
            <a:pPr lvl="1"/>
            <a:r>
              <a:rPr lang="en-US" dirty="0" smtClean="0"/>
              <a:t>Hide specific value written to the transactional buffer or non-transactional storage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Concealing Obfuscated Control-Flow</a:t>
            </a:r>
          </a:p>
          <a:p>
            <a:pPr lvl="1"/>
            <a:r>
              <a:rPr lang="en-US" dirty="0" smtClean="0"/>
              <a:t>Convert control flow that depends on secret values into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3512"/>
            <a:ext cx="8915400" cy="3777622"/>
          </a:xfrm>
        </p:spPr>
        <p:txBody>
          <a:bodyPr/>
          <a:lstStyle/>
          <a:p>
            <a:r>
              <a:rPr lang="en-US" dirty="0" smtClean="0"/>
              <a:t>Type system for tracking information 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078038"/>
            <a:ext cx="12065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of </a:t>
            </a:r>
            <a:r>
              <a:rPr lang="en-US" dirty="0" err="1" smtClean="0"/>
              <a:t>cmov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Intel 64 Architecture Software Developer’s Manual to understand the side-effects of each instruction</a:t>
            </a:r>
          </a:p>
          <a:p>
            <a:pPr lvl="1"/>
            <a:r>
              <a:rPr lang="en-US" dirty="0" smtClean="0"/>
              <a:t>Operate within the sealed processor chip</a:t>
            </a:r>
          </a:p>
          <a:p>
            <a:pPr lvl="1"/>
            <a:r>
              <a:rPr lang="en-US" dirty="0" smtClean="0"/>
              <a:t>Only two performance events are directly relevant to the code: PARTIAL_RAT_STALLS.FLAGS_MERGE_UOP and UOPS_RETIRED.ALL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2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Termination Leaks:</a:t>
            </a:r>
          </a:p>
          <a:p>
            <a:pPr lvl="1"/>
            <a:r>
              <a:rPr lang="en-US" dirty="0" smtClean="0"/>
              <a:t>Why these patches are sufficient in preventing the introduction of new termination leaks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75" y="3105150"/>
            <a:ext cx="5651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Defense </a:t>
            </a:r>
            <a:r>
              <a:rPr lang="en-US" sz="2400" dirty="0" err="1" smtClean="0"/>
              <a:t>Agianst</a:t>
            </a:r>
            <a:r>
              <a:rPr lang="en-US" sz="2400" dirty="0" smtClean="0"/>
              <a:t> Side-Channel Attacks</a:t>
            </a:r>
          </a:p>
          <a:p>
            <a:pPr lvl="1"/>
            <a:r>
              <a:rPr lang="en-US" sz="2000" dirty="0" smtClean="0"/>
              <a:t>Model the adversary as a process that observes the instruction pointer values of the victim process</a:t>
            </a:r>
          </a:p>
          <a:p>
            <a:pPr lvl="1"/>
            <a:r>
              <a:rPr lang="en-US" sz="2000" dirty="0" smtClean="0"/>
              <a:t>Both the victim process and the adversary process run on the same machine.</a:t>
            </a:r>
          </a:p>
          <a:p>
            <a:pPr lvl="1"/>
            <a:r>
              <a:rPr lang="en-US" sz="2000" dirty="0" smtClean="0"/>
              <a:t>Adversary process polls for the instruction pointer of the victim process every 5ms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9305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Obfuscation 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1485900"/>
            <a:ext cx="59055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Side-channel through OS and Microarchitecture</a:t>
            </a:r>
          </a:p>
          <a:p>
            <a:pPr marL="0" indent="0">
              <a:buNone/>
            </a:pPr>
            <a:r>
              <a:rPr lang="en-US" dirty="0" smtClean="0"/>
              <a:t>Some application-level </a:t>
            </a:r>
            <a:r>
              <a:rPr lang="en-US" dirty="0" err="1" smtClean="0"/>
              <a:t>infromation</a:t>
            </a:r>
            <a:r>
              <a:rPr lang="en-US" dirty="0" smtClean="0"/>
              <a:t> leaks are beyond the application’s control.</a:t>
            </a:r>
          </a:p>
          <a:p>
            <a:pPr marL="0" indent="0">
              <a:buNone/>
            </a:pPr>
            <a:r>
              <a:rPr lang="en-US" dirty="0" smtClean="0"/>
              <a:t>e.g. reading victim’s /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endParaRPr lang="en-US" dirty="0"/>
          </a:p>
          <a:p>
            <a:r>
              <a:rPr lang="en-US" dirty="0" smtClean="0"/>
              <a:t>Defenses:</a:t>
            </a:r>
          </a:p>
          <a:p>
            <a:pPr marL="0" indent="0">
              <a:buNone/>
            </a:pPr>
            <a:r>
              <a:rPr lang="en-US" dirty="0" smtClean="0"/>
              <a:t>Partition resources, add noise, normalize the channel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GhostRider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308100"/>
            <a:ext cx="5880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0001"/>
            <a:ext cx="8915400" cy="3777622"/>
          </a:xfrm>
        </p:spPr>
        <p:txBody>
          <a:bodyPr/>
          <a:lstStyle/>
          <a:p>
            <a:r>
              <a:rPr lang="en-US" dirty="0" smtClean="0"/>
              <a:t>Software Path ORAM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784349"/>
            <a:ext cx="11544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1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0457"/>
            <a:ext cx="8915400" cy="5196114"/>
          </a:xfrm>
        </p:spPr>
        <p:txBody>
          <a:bodyPr>
            <a:noAutofit/>
          </a:bodyPr>
          <a:lstStyle/>
          <a:p>
            <a:r>
              <a:rPr lang="en-US" sz="2400" dirty="0" smtClean="0"/>
              <a:t>A study of side-channel attack.</a:t>
            </a:r>
          </a:p>
          <a:p>
            <a:endParaRPr lang="en-US" sz="2400" dirty="0" smtClean="0"/>
          </a:p>
          <a:p>
            <a:r>
              <a:rPr lang="en-US" sz="2400" dirty="0" smtClean="0"/>
              <a:t>Design a mechanism called Raccoon to close digital side-channel for programs on commodity hardware.</a:t>
            </a:r>
          </a:p>
          <a:p>
            <a:endParaRPr lang="en-US" sz="2400" dirty="0" smtClean="0"/>
          </a:p>
          <a:p>
            <a:r>
              <a:rPr lang="en-US" sz="2400" dirty="0" smtClean="0"/>
              <a:t>Evaluate the security of Raccoon and show the obfuscated data and control flow keep secret as well as Raccoon’s own code.</a:t>
            </a:r>
          </a:p>
          <a:p>
            <a:endParaRPr lang="en-US" sz="2400" dirty="0" smtClean="0"/>
          </a:p>
          <a:p>
            <a:r>
              <a:rPr lang="en-US" sz="2400" dirty="0" smtClean="0"/>
              <a:t>Evaluate the performance of Raccoon and compare it with </a:t>
            </a:r>
            <a:r>
              <a:rPr lang="en-US" sz="2400" dirty="0" err="1" smtClean="0"/>
              <a:t>GhostRider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69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50219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digital side-channel attacks</a:t>
            </a:r>
          </a:p>
          <a:p>
            <a:endParaRPr lang="en-US" sz="2400" dirty="0" smtClean="0"/>
          </a:p>
          <a:p>
            <a:r>
              <a:rPr lang="en-US" sz="2400" dirty="0" smtClean="0"/>
              <a:t>Design Raccoon to defend against such attacks</a:t>
            </a:r>
          </a:p>
          <a:p>
            <a:endParaRPr lang="en-US" sz="2400" dirty="0" smtClean="0"/>
          </a:p>
          <a:p>
            <a:r>
              <a:rPr lang="en-US" sz="2400" dirty="0" smtClean="0"/>
              <a:t>Raccoon’s overhead is much less than previous solutions</a:t>
            </a:r>
          </a:p>
          <a:p>
            <a:endParaRPr lang="en-US" sz="2400" dirty="0" smtClean="0"/>
          </a:p>
          <a:p>
            <a:r>
              <a:rPr lang="en-US" sz="2400" dirty="0" smtClean="0"/>
              <a:t>Have several additional benefits</a:t>
            </a:r>
          </a:p>
          <a:p>
            <a:endParaRPr lang="en-US" sz="2400" dirty="0" smtClean="0"/>
          </a:p>
          <a:p>
            <a:r>
              <a:rPr lang="en-US" sz="2400" dirty="0" smtClean="0"/>
              <a:t>Raccoon’s technique can be enhanced in several ways</a:t>
            </a:r>
          </a:p>
        </p:txBody>
      </p:sp>
    </p:spTree>
    <p:extLst>
      <p:ext uri="{BB962C8B-B14F-4D97-AF65-F5344CB8AC3E}">
        <p14:creationId xmlns:p14="http://schemas.microsoft.com/office/powerpoint/2010/main" val="2016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2741521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Personal Thought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Previous works has been done to defend specific types of side-channels, can they be combined to provide a better solution? Why?</a:t>
            </a:r>
          </a:p>
          <a:p>
            <a:endParaRPr lang="en-US" sz="2400" dirty="0" smtClean="0"/>
          </a:p>
          <a:p>
            <a:r>
              <a:rPr lang="en-US" sz="2400" dirty="0" smtClean="0"/>
              <a:t>What will capture the program behavior?</a:t>
            </a:r>
          </a:p>
          <a:p>
            <a:endParaRPr lang="en-US" sz="2400" dirty="0"/>
          </a:p>
          <a:p>
            <a:r>
              <a:rPr lang="en-US" sz="2400" dirty="0" smtClean="0"/>
              <a:t>Name one of Raccoon’s limitations on defending side-channel attacks.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2514" y="2241620"/>
            <a:ext cx="95333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13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9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Access Attacks and secure processors</a:t>
            </a:r>
          </a:p>
          <a:p>
            <a:pPr marL="0" indent="0">
              <a:buNone/>
            </a:pPr>
            <a:r>
              <a:rPr lang="en-US" dirty="0" smtClean="0"/>
              <a:t>Execute-only Memory(XOM) -&gt; encrypts part of memory</a:t>
            </a:r>
          </a:p>
          <a:p>
            <a:pPr marL="0" indent="0">
              <a:buNone/>
            </a:pPr>
            <a:r>
              <a:rPr lang="en-US" dirty="0" smtClean="0"/>
              <a:t>AEGIS -&gt; secure processor</a:t>
            </a:r>
          </a:p>
          <a:p>
            <a:pPr marL="0" indent="0">
              <a:buNone/>
            </a:pPr>
            <a:r>
              <a:rPr lang="en-US" dirty="0" smtClean="0"/>
              <a:t>Intel Software Guard Extensions(SGX) -&gt; creates “enclaves” in memory and limit access to it</a:t>
            </a:r>
            <a:endParaRPr lang="en-US" dirty="0"/>
          </a:p>
          <a:p>
            <a:r>
              <a:rPr lang="en-US" dirty="0" smtClean="0"/>
              <a:t>Can just partially succeed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5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RAM:</a:t>
            </a:r>
          </a:p>
          <a:p>
            <a:pPr marL="0" indent="0">
              <a:buNone/>
            </a:pPr>
            <a:r>
              <a:rPr lang="en-US" dirty="0" smtClean="0"/>
              <a:t>AEGIS, XOM, SGX -&gt; no prevention on information leakage via memory address traces.</a:t>
            </a:r>
          </a:p>
          <a:p>
            <a:pPr marL="0" indent="0">
              <a:buNone/>
            </a:pPr>
            <a:r>
              <a:rPr lang="en-US" dirty="0" smtClean="0"/>
              <a:t>Oblivious RAM can! -&gt; re-encrypt and re-shuffle data after each memory access.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Trace Obliviousness:</a:t>
            </a:r>
          </a:p>
          <a:p>
            <a:pPr marL="0" indent="0">
              <a:buNone/>
            </a:pPr>
            <a:r>
              <a:rPr lang="en-US" dirty="0" err="1" smtClean="0"/>
              <a:t>GhostRider</a:t>
            </a:r>
            <a:r>
              <a:rPr lang="en-US" dirty="0" smtClean="0"/>
              <a:t> is a set of compiler and hardware modifications that transforms programs to satisfy Memory Trace Obliviousness(MTO).</a:t>
            </a:r>
          </a:p>
          <a:p>
            <a:pPr marL="0" indent="0">
              <a:buNone/>
            </a:pPr>
            <a:r>
              <a:rPr lang="en-US" dirty="0" smtClean="0"/>
              <a:t>MTO hides control flow by transforming programs to ensure that the memory access traces are the same no matter which control flow path is taken by the program.</a:t>
            </a:r>
            <a:endParaRPr lang="en-US" dirty="0"/>
          </a:p>
          <a:p>
            <a:r>
              <a:rPr lang="en-US" dirty="0" smtClean="0"/>
              <a:t>Comparison with Raccoon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1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solutions:</a:t>
            </a:r>
          </a:p>
          <a:p>
            <a:pPr marL="0" indent="0">
              <a:buNone/>
            </a:pPr>
            <a:r>
              <a:rPr lang="en-US" dirty="0" smtClean="0"/>
              <a:t>[20,30,21,42,35,22,40,14,43,37,39,38,23,45,25,34,9,33,10]</a:t>
            </a:r>
          </a:p>
          <a:p>
            <a:r>
              <a:rPr lang="en-US" dirty="0" smtClean="0"/>
              <a:t>These defenses provide point solutions that leave the program open to other side-channel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Autofit/>
          </a:bodyPr>
          <a:lstStyle/>
          <a:p>
            <a:r>
              <a:rPr lang="en-US" sz="2400" strike="sngStrike" dirty="0" smtClean="0"/>
              <a:t>Background</a:t>
            </a:r>
          </a:p>
          <a:p>
            <a:r>
              <a:rPr lang="en-US" sz="2400" dirty="0" smtClean="0"/>
              <a:t>Threat model</a:t>
            </a:r>
          </a:p>
          <a:p>
            <a:r>
              <a:rPr lang="en-US" sz="2400" dirty="0" smtClean="0"/>
              <a:t>Raccoon Design</a:t>
            </a:r>
          </a:p>
          <a:p>
            <a:r>
              <a:rPr lang="en-US" sz="2400" dirty="0" smtClean="0"/>
              <a:t>Evaluation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erformance</a:t>
            </a:r>
            <a:endParaRPr lang="en-US" sz="2000" dirty="0"/>
          </a:p>
          <a:p>
            <a:r>
              <a:rPr lang="en-US" sz="2400" dirty="0" smtClean="0"/>
              <a:t>Contribution</a:t>
            </a:r>
          </a:p>
          <a:p>
            <a:r>
              <a:rPr lang="en-US" sz="2400" dirty="0" smtClean="0"/>
              <a:t>Conclusion</a:t>
            </a:r>
          </a:p>
          <a:p>
            <a:r>
              <a:rPr lang="en-US" sz="2400" dirty="0" smtClean="0"/>
              <a:t>Quiz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4" y="1663700"/>
            <a:ext cx="4681538" cy="39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assumption:</a:t>
            </a:r>
          </a:p>
          <a:p>
            <a:pPr marL="0" indent="0">
              <a:buNone/>
            </a:pPr>
            <a:r>
              <a:rPr lang="en-US" dirty="0" smtClean="0"/>
              <a:t>The adversary can monitor and tamper with any digital signals on the processor’s IO pins</a:t>
            </a:r>
          </a:p>
          <a:p>
            <a:pPr marL="0" indent="0">
              <a:buNone/>
            </a:pPr>
            <a:r>
              <a:rPr lang="en-US" dirty="0" smtClean="0"/>
              <a:t>The processor is a sealed chip that all off-chip resources are untrusted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361</TotalTime>
  <Words>1356</Words>
  <Application>Microsoft Macintosh PowerPoint</Application>
  <PresentationFormat>Widescreen</PresentationFormat>
  <Paragraphs>178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Century Gothic</vt:lpstr>
      <vt:lpstr>Wingdings 3</vt:lpstr>
      <vt:lpstr>Arial</vt:lpstr>
      <vt:lpstr>Wisp</vt:lpstr>
      <vt:lpstr>Raccoon: Closing Digital Side-Channels through Obfuscated Execution</vt:lpstr>
      <vt:lpstr>Background</vt:lpstr>
      <vt:lpstr>Background</vt:lpstr>
      <vt:lpstr>Background</vt:lpstr>
      <vt:lpstr>Background</vt:lpstr>
      <vt:lpstr>Background</vt:lpstr>
      <vt:lpstr>Background</vt:lpstr>
      <vt:lpstr>Outline</vt:lpstr>
      <vt:lpstr>Threat Model</vt:lpstr>
      <vt:lpstr>Threat model</vt:lpstr>
      <vt:lpstr>Threat Model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Security Evaluation</vt:lpstr>
      <vt:lpstr>Security Evaluation</vt:lpstr>
      <vt:lpstr>Security Evaluation</vt:lpstr>
      <vt:lpstr>Security Evaluation</vt:lpstr>
      <vt:lpstr>Security Evaluation</vt:lpstr>
      <vt:lpstr>Security Evaluation</vt:lpstr>
      <vt:lpstr>Performance Evaluation</vt:lpstr>
      <vt:lpstr>Performance Evaluation</vt:lpstr>
      <vt:lpstr>Performance Evaluation</vt:lpstr>
      <vt:lpstr>Contribution</vt:lpstr>
      <vt:lpstr>Conclusion</vt:lpstr>
      <vt:lpstr>Personal Thought</vt:lpstr>
      <vt:lpstr>Quiz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2015-11-04T18:42:43Z</dcterms:created>
  <dcterms:modified xsi:type="dcterms:W3CDTF">2015-11-05T06:49:27Z</dcterms:modified>
</cp:coreProperties>
</file>